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"/>
  </p:notesMasterIdLst>
  <p:sldIdLst>
    <p:sldId id="305" r:id="rId5"/>
    <p:sldId id="312" r:id="rId6"/>
    <p:sldId id="31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881" autoAdjust="0"/>
  </p:normalViewPr>
  <p:slideViewPr>
    <p:cSldViewPr snapToGrid="0">
      <p:cViewPr varScale="1">
        <p:scale>
          <a:sx n="72" d="100"/>
          <a:sy n="72" d="100"/>
        </p:scale>
        <p:origin x="2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34F47-A0CC-4DD3-A6E1-3D5D105EBAB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CF8E5-0B8B-41A9-AD55-3EDFE5DAA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2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CF8E5-0B8B-41A9-AD55-3EDFE5DAA6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16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QUESTIONS:</a:t>
            </a:r>
          </a:p>
          <a:p>
            <a:pPr marL="171450" indent="-171450">
              <a:buFontTx/>
              <a:buChar char="-"/>
            </a:pPr>
            <a:r>
              <a:rPr lang="en-US" dirty="0"/>
              <a:t>How would these traits make someone an “exemplary citizen”?</a:t>
            </a:r>
          </a:p>
          <a:p>
            <a:pPr marL="171450" indent="-171450">
              <a:buFontTx/>
              <a:buChar char="-"/>
            </a:pPr>
            <a:r>
              <a:rPr lang="en-US" dirty="0"/>
              <a:t>Why would becoming an exemplary citizen be an important goal?</a:t>
            </a:r>
          </a:p>
          <a:p>
            <a:pPr marL="171450" indent="-171450">
              <a:buFontTx/>
              <a:buChar char="-"/>
            </a:pPr>
            <a:r>
              <a:rPr lang="en-US" dirty="0"/>
              <a:t>What kind of “citizen” are you?  How do you contribute to the larger group?  How does the group benefit from each and every citizen?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CF8E5-0B8B-41A9-AD55-3EDFE5DAA6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05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QUESTIONS:</a:t>
            </a:r>
          </a:p>
          <a:p>
            <a:pPr marL="171450" indent="-171450">
              <a:buFontTx/>
              <a:buChar char="-"/>
            </a:pPr>
            <a:r>
              <a:rPr lang="en-US" dirty="0"/>
              <a:t>What stands out to you in this statement?</a:t>
            </a:r>
          </a:p>
          <a:p>
            <a:pPr marL="171450" indent="-171450">
              <a:buFontTx/>
              <a:buChar char="-"/>
            </a:pPr>
            <a:r>
              <a:rPr lang="en-US" dirty="0"/>
              <a:t>What does virtue mean?</a:t>
            </a:r>
          </a:p>
          <a:p>
            <a:pPr marL="171450" indent="-171450">
              <a:buFontTx/>
              <a:buChar char="-"/>
            </a:pPr>
            <a:r>
              <a:rPr lang="en-US" dirty="0"/>
              <a:t>What are ways in which we can practice scholarship, relationships, and citizenship in school?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What are ways in which we can practice scholarship, relationships, and citizenship outside of school?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How do you personally show virtue in these areas already?  Are there areas that you could work on?  What would that look like?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CF8E5-0B8B-41A9-AD55-3EDFE5DAA6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79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8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4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285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5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41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7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1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2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0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9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2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8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1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71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8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1623412"/>
            <a:ext cx="3801620" cy="3143141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What does it mean to be a Titan?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930C78-D75F-EB2E-0B65-43EF0D616F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83104"/>
            <a:ext cx="4654298" cy="58917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4657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5" name="Rectangle 2064">
            <a:extLst>
              <a:ext uri="{FF2B5EF4-FFF2-40B4-BE49-F238E27FC236}">
                <a16:creationId xmlns:a16="http://schemas.microsoft.com/office/drawing/2014/main" id="{4608E264-926B-434A-8D58-87ACA185D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9B985-F52D-2104-C6C5-A19C088F6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472" y="609600"/>
            <a:ext cx="5844759" cy="1191904"/>
          </a:xfrm>
        </p:spPr>
        <p:txBody>
          <a:bodyPr>
            <a:normAutofit/>
          </a:bodyPr>
          <a:lstStyle/>
          <a:p>
            <a:r>
              <a:rPr lang="en-US" u="sng" dirty="0"/>
              <a:t>Mission Statement</a:t>
            </a:r>
          </a:p>
        </p:txBody>
      </p:sp>
      <p:pic>
        <p:nvPicPr>
          <p:cNvPr id="2067" name="Picture 2066">
            <a:extLst>
              <a:ext uri="{FF2B5EF4-FFF2-40B4-BE49-F238E27FC236}">
                <a16:creationId xmlns:a16="http://schemas.microsoft.com/office/drawing/2014/main" id="{E67A036B-F109-477D-A092-D947533E2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50" y="1"/>
            <a:ext cx="4966697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F2CC56-23E4-B300-235C-D5AD50CD6F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475" b="21300"/>
          <a:stretch/>
        </p:blipFill>
        <p:spPr>
          <a:xfrm>
            <a:off x="632815" y="643465"/>
            <a:ext cx="4003193" cy="2551176"/>
          </a:xfrm>
          <a:prstGeom prst="rect">
            <a:avLst/>
          </a:prstGeom>
        </p:spPr>
      </p:pic>
      <p:pic>
        <p:nvPicPr>
          <p:cNvPr id="2050" name="Picture 2" descr="Learning ... it's all about passion - In Support of Excellence">
            <a:extLst>
              <a:ext uri="{FF2B5EF4-FFF2-40B4-BE49-F238E27FC236}">
                <a16:creationId xmlns:a16="http://schemas.microsoft.com/office/drawing/2014/main" id="{7D6090D2-53A7-FFE8-9706-62624BAD82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7"/>
          <a:stretch/>
        </p:blipFill>
        <p:spPr bwMode="auto">
          <a:xfrm>
            <a:off x="632815" y="3294291"/>
            <a:ext cx="4003193" cy="255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8BC73-83FF-1D68-E005-01E990756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471" y="1958453"/>
            <a:ext cx="6279713" cy="3736395"/>
          </a:xfrm>
        </p:spPr>
        <p:txBody>
          <a:bodyPr anchor="ctr">
            <a:normAutofit lnSpcReduction="10000"/>
          </a:bodyPr>
          <a:lstStyle/>
          <a:p>
            <a:pPr marL="36900" indent="0">
              <a:buNone/>
            </a:pPr>
            <a:r>
              <a:rPr kumimoji="0" lang="en-US" altLang="en-US" sz="32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</a:rPr>
              <a:t>The Classical Academy exists to assist parents in their mission to develop exemplary citizens, equipped with analytical thinking skills, virtuous character, and a passion for learning, all built upon a solid foundation of knowledge.</a:t>
            </a:r>
            <a:endParaRPr kumimoji="0" lang="en-US" altLang="en-US" sz="3200" i="0" u="none" strike="noStrike" normalizeH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690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1922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3" name="Rectangle 3092">
            <a:extLst>
              <a:ext uri="{FF2B5EF4-FFF2-40B4-BE49-F238E27FC236}">
                <a16:creationId xmlns:a16="http://schemas.microsoft.com/office/drawing/2014/main" id="{72CA733A-8D25-4E63-8273-CC14052E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356EC6-94CD-5FDE-4C1F-A84491EA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06537"/>
            <a:ext cx="9440034" cy="1088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u="sng" dirty="0"/>
              <a:t>Titan’s Creed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3C141-E224-981A-71F3-CF18ED7CE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756" y="5494872"/>
            <a:ext cx="11770822" cy="6216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Titans celebrate virtue in scholarship, relationships, and citizenship.</a:t>
            </a:r>
            <a:endParaRPr lang="en-US" sz="3200" dirty="0"/>
          </a:p>
        </p:txBody>
      </p:sp>
      <p:pic>
        <p:nvPicPr>
          <p:cNvPr id="3095" name="Picture 3094">
            <a:extLst>
              <a:ext uri="{FF2B5EF4-FFF2-40B4-BE49-F238E27FC236}">
                <a16:creationId xmlns:a16="http://schemas.microsoft.com/office/drawing/2014/main" id="{2BFB581C-2142-4222-9A3B-905AD6C0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B2E422-ED16-2A15-7186-384D73E2AB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63" r="9196" b="2"/>
          <a:stretch/>
        </p:blipFill>
        <p:spPr>
          <a:xfrm>
            <a:off x="-1" y="-1"/>
            <a:ext cx="6095987" cy="4220682"/>
          </a:xfrm>
          <a:prstGeom prst="rect">
            <a:avLst/>
          </a:prstGeom>
        </p:spPr>
      </p:pic>
      <p:pic>
        <p:nvPicPr>
          <p:cNvPr id="3074" name="Picture 2" descr="Citizenship Information | OC Public Libraries">
            <a:extLst>
              <a:ext uri="{FF2B5EF4-FFF2-40B4-BE49-F238E27FC236}">
                <a16:creationId xmlns:a16="http://schemas.microsoft.com/office/drawing/2014/main" id="{2BECB64C-9BC0-105E-D8B6-38D294D322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2" r="24522" b="1"/>
          <a:stretch/>
        </p:blipFill>
        <p:spPr bwMode="auto">
          <a:xfrm>
            <a:off x="6090710" y="10"/>
            <a:ext cx="6101290" cy="422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98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3CC670F-05B9-4BB7-BA2C-0DE5B5C1E5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9B453C-F2B2-4ECA-A6ED-7DBEF1B6D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A3AD49-9331-450C-A2FE-6857A4DB3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{79261D56-93EA-4A99-ADF1-22E83C759EA7}tf00934815_win32</Template>
  <TotalTime>236</TotalTime>
  <Words>196</Words>
  <Application>Microsoft Office PowerPoint</Application>
  <PresentationFormat>Widescreen</PresentationFormat>
  <Paragraphs>18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Goudy Old Style</vt:lpstr>
      <vt:lpstr>Wingdings 2</vt:lpstr>
      <vt:lpstr>SlateVTI</vt:lpstr>
      <vt:lpstr>What does it mean to be a Titan?</vt:lpstr>
      <vt:lpstr>Mission Statement</vt:lpstr>
      <vt:lpstr>Titan’s Creed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it mean to be a Titan?</dc:title>
  <dc:creator>TCA Chantel Osborne</dc:creator>
  <cp:lastModifiedBy>TCA Chantel Osborne</cp:lastModifiedBy>
  <cp:revision>2</cp:revision>
  <dcterms:created xsi:type="dcterms:W3CDTF">2022-10-03T16:39:29Z</dcterms:created>
  <dcterms:modified xsi:type="dcterms:W3CDTF">2022-10-03T20:35:52Z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